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0" r:id="rId2"/>
    <p:sldId id="351" r:id="rId3"/>
    <p:sldId id="346" r:id="rId4"/>
    <p:sldId id="345" r:id="rId5"/>
    <p:sldId id="349" r:id="rId6"/>
    <p:sldId id="347" r:id="rId7"/>
    <p:sldId id="348" r:id="rId8"/>
    <p:sldId id="350" r:id="rId9"/>
    <p:sldId id="352" r:id="rId10"/>
    <p:sldId id="322"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A35"/>
    <a:srgbClr val="334658"/>
    <a:srgbClr val="2C3948"/>
    <a:srgbClr val="6CC9BF"/>
    <a:srgbClr val="EBEBEB"/>
    <a:srgbClr val="139F84"/>
    <a:srgbClr val="9757A3"/>
    <a:srgbClr val="16C2F5"/>
    <a:srgbClr val="74C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86745" autoAdjust="0"/>
  </p:normalViewPr>
  <p:slideViewPr>
    <p:cSldViewPr snapToGrid="0">
      <p:cViewPr varScale="1">
        <p:scale>
          <a:sx n="74" d="100"/>
          <a:sy n="74" d="100"/>
        </p:scale>
        <p:origin x="576"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pPr/>
              <a:t>02/01/2020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pPr/>
              <a:t>‹#›</a:t>
            </a:fld>
            <a:endParaRPr lang="id-ID"/>
          </a:p>
        </p:txBody>
      </p:sp>
    </p:spTree>
    <p:extLst>
      <p:ext uri="{BB962C8B-B14F-4D97-AF65-F5344CB8AC3E}">
        <p14:creationId xmlns:p14="http://schemas.microsoft.com/office/powerpoint/2010/main" val="31340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6544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216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Tree>
    <p:extLst>
      <p:ext uri="{BB962C8B-B14F-4D97-AF65-F5344CB8AC3E}">
        <p14:creationId xmlns:p14="http://schemas.microsoft.com/office/powerpoint/2010/main" val="3508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636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340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14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895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extLst>
      <p:ext uri="{BB962C8B-B14F-4D97-AF65-F5344CB8AC3E}">
        <p14:creationId xmlns:p14="http://schemas.microsoft.com/office/powerpoint/2010/main" val="3391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30983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51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extLst>
      <p:ext uri="{BB962C8B-B14F-4D97-AF65-F5344CB8AC3E}">
        <p14:creationId xmlns:p14="http://schemas.microsoft.com/office/powerpoint/2010/main" val="166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360229 w 12192000"/>
              <a:gd name="connsiteY0" fmla="*/ 0 h 6903719"/>
              <a:gd name="connsiteX1" fmla="*/ 12192000 w 12192000"/>
              <a:gd name="connsiteY1" fmla="*/ 45719 h 6903719"/>
              <a:gd name="connsiteX2" fmla="*/ 12192000 w 12192000"/>
              <a:gd name="connsiteY2" fmla="*/ 6903719 h 6903719"/>
              <a:gd name="connsiteX3" fmla="*/ 0 w 12192000"/>
              <a:gd name="connsiteY3" fmla="*/ 6903719 h 6903719"/>
              <a:gd name="connsiteX4" fmla="*/ 8360229 w 12192000"/>
              <a:gd name="connsiteY4" fmla="*/ 0 h 6903719"/>
              <a:gd name="connsiteX0" fmla="*/ 8322129 w 12192000"/>
              <a:gd name="connsiteY0" fmla="*/ 76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322129 w 12192000"/>
              <a:gd name="connsiteY4" fmla="*/ 7621 h 6858000"/>
              <a:gd name="connsiteX0" fmla="*/ 3416300 w 7286171"/>
              <a:gd name="connsiteY0" fmla="*/ 7621 h 6858000"/>
              <a:gd name="connsiteX1" fmla="*/ 7286171 w 7286171"/>
              <a:gd name="connsiteY1" fmla="*/ 0 h 6858000"/>
              <a:gd name="connsiteX2" fmla="*/ 7286171 w 7286171"/>
              <a:gd name="connsiteY2" fmla="*/ 6858000 h 6858000"/>
              <a:gd name="connsiteX3" fmla="*/ 0 w 7286171"/>
              <a:gd name="connsiteY3" fmla="*/ 5508172 h 6858000"/>
              <a:gd name="connsiteX4" fmla="*/ 3416300 w 7286171"/>
              <a:gd name="connsiteY4" fmla="*/ 7621 h 6858000"/>
              <a:gd name="connsiteX0" fmla="*/ 3416300 w 7286171"/>
              <a:gd name="connsiteY0" fmla="*/ 7621 h 6969874"/>
              <a:gd name="connsiteX1" fmla="*/ 7286171 w 7286171"/>
              <a:gd name="connsiteY1" fmla="*/ 0 h 6969874"/>
              <a:gd name="connsiteX2" fmla="*/ 7286171 w 7286171"/>
              <a:gd name="connsiteY2" fmla="*/ 6858000 h 6969874"/>
              <a:gd name="connsiteX3" fmla="*/ 957942 w 7286171"/>
              <a:gd name="connsiteY3" fmla="*/ 6865257 h 6969874"/>
              <a:gd name="connsiteX4" fmla="*/ 0 w 7286171"/>
              <a:gd name="connsiteY4" fmla="*/ 5508172 h 6969874"/>
              <a:gd name="connsiteX5" fmla="*/ 3416300 w 7286171"/>
              <a:gd name="connsiteY5" fmla="*/ 7621 h 6969874"/>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967843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3967843 w 7837714"/>
              <a:gd name="connsiteY5" fmla="*/ 7621 h 6865257"/>
              <a:gd name="connsiteX0" fmla="*/ 5070929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5070929 w 78377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23476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5094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5614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63765 w 8675914"/>
              <a:gd name="connsiteY3" fmla="*/ 6865257 h 6865257"/>
              <a:gd name="connsiteX4" fmla="*/ 0 w 8675914"/>
              <a:gd name="connsiteY4" fmla="*/ 5600700 h 6865257"/>
              <a:gd name="connsiteX5" fmla="*/ 5909129 w 8675914"/>
              <a:gd name="connsiteY5" fmla="*/ 7621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extLst>
      <p:ext uri="{BB962C8B-B14F-4D97-AF65-F5344CB8AC3E}">
        <p14:creationId xmlns:p14="http://schemas.microsoft.com/office/powerpoint/2010/main" val="181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en-US" dirty="0" smtClean="0"/>
              <a:t>Title</a:t>
            </a:r>
            <a:endParaRPr lang="en-US" dirty="0"/>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smtClean="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4240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59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9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338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047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0123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14877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Tree>
    <p:extLst>
      <p:ext uri="{BB962C8B-B14F-4D97-AF65-F5344CB8AC3E}">
        <p14:creationId xmlns:p14="http://schemas.microsoft.com/office/powerpoint/2010/main" val="30692488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Tree>
    <p:extLst>
      <p:ext uri="{BB962C8B-B14F-4D97-AF65-F5344CB8AC3E}">
        <p14:creationId xmlns:p14="http://schemas.microsoft.com/office/powerpoint/2010/main" val="1886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uiExpand="1"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23882989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529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96186482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15214949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12201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63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extLst>
      <p:ext uri="{BB962C8B-B14F-4D97-AF65-F5344CB8AC3E}">
        <p14:creationId xmlns:p14="http://schemas.microsoft.com/office/powerpoint/2010/main" val="22978139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6339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81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7606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344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7854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8610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257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703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val="212523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055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extLst>
      <p:ext uri="{BB962C8B-B14F-4D97-AF65-F5344CB8AC3E}">
        <p14:creationId xmlns:p14="http://schemas.microsoft.com/office/powerpoint/2010/main" val="19093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55346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73" r:id="rId4"/>
    <p:sldLayoutId id="2147483649" r:id="rId5"/>
    <p:sldLayoutId id="2147483695" r:id="rId6"/>
    <p:sldLayoutId id="2147483694" r:id="rId7"/>
    <p:sldLayoutId id="2147483692" r:id="rId8"/>
    <p:sldLayoutId id="2147483691" r:id="rId9"/>
    <p:sldLayoutId id="2147483689" r:id="rId10"/>
    <p:sldLayoutId id="2147483680" r:id="rId11"/>
    <p:sldLayoutId id="2147483653" r:id="rId12"/>
    <p:sldLayoutId id="2147483657" r:id="rId13"/>
    <p:sldLayoutId id="2147483658" r:id="rId14"/>
    <p:sldLayoutId id="2147483683" r:id="rId15"/>
    <p:sldLayoutId id="2147483685" r:id="rId16"/>
    <p:sldLayoutId id="2147483659" r:id="rId17"/>
    <p:sldLayoutId id="2147483661" r:id="rId18"/>
    <p:sldLayoutId id="2147483684" r:id="rId19"/>
    <p:sldLayoutId id="2147483686" r:id="rId20"/>
    <p:sldLayoutId id="2147483664" r:id="rId21"/>
    <p:sldLayoutId id="2147483665" r:id="rId22"/>
    <p:sldLayoutId id="2147483666" r:id="rId23"/>
    <p:sldLayoutId id="2147483681" r:id="rId24"/>
    <p:sldLayoutId id="2147483667" r:id="rId25"/>
    <p:sldLayoutId id="2147483682" r:id="rId26"/>
    <p:sldLayoutId id="2147483687" r:id="rId27"/>
    <p:sldLayoutId id="2147483688" r:id="rId28"/>
    <p:sldLayoutId id="2147483668" r:id="rId29"/>
    <p:sldLayoutId id="2147483690" r:id="rId30"/>
    <p:sldLayoutId id="2147483669" r:id="rId31"/>
    <p:sldLayoutId id="2147483670" r:id="rId32"/>
    <p:sldLayoutId id="2147483671" r:id="rId33"/>
    <p:sldLayoutId id="2147483672" r:id="rId34"/>
    <p:sldLayoutId id="2147483693" r:id="rId35"/>
    <p:sldLayoutId id="2147483674" r:id="rId36"/>
    <p:sldLayoutId id="2147483675" r:id="rId37"/>
    <p:sldLayoutId id="2147483676" r:id="rId38"/>
    <p:sldLayoutId id="2147483677" r:id="rId39"/>
    <p:sldLayoutId id="2147483679" r:id="rId4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cid:image006.jpg@01D41D47.37976820"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cid:image002.jpg@01D41D47.37976820" TargetMode="External"/><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cid:image024.jpg@01D517D7.8CC054C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image004.jpg@01D41D47.37976820" TargetMode="Externa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cid:image006.jpg@01D41D47.3797682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45" y="914399"/>
            <a:ext cx="5251270" cy="2508462"/>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13509" y="1276350"/>
            <a:ext cx="5408022" cy="1938992"/>
          </a:xfrm>
          <a:prstGeom prst="rect">
            <a:avLst/>
          </a:prstGeom>
          <a:noFill/>
        </p:spPr>
        <p:txBody>
          <a:bodyPr wrap="square" rtlCol="0">
            <a:spAutoFit/>
          </a:bodyPr>
          <a:lstStyle/>
          <a:p>
            <a:r>
              <a:rPr lang="en-IN" sz="4000" dirty="0" smtClean="0">
                <a:solidFill>
                  <a:srgbClr val="FFFFFF"/>
                </a:solidFill>
                <a:latin typeface="Neris Black" panose="00000A00000000000000" pitchFamily="50" charset="0"/>
              </a:rPr>
              <a:t>Stallion Tea Bag Tracking Application </a:t>
            </a:r>
            <a:endParaRPr lang="id-ID" sz="4000" dirty="0">
              <a:solidFill>
                <a:schemeClr val="bg1"/>
              </a:solidFill>
              <a:latin typeface="Neris Black" panose="00000A00000000000000" pitchFamily="50" charset="0"/>
            </a:endParaRPr>
          </a:p>
        </p:txBody>
      </p:sp>
      <p:grpSp>
        <p:nvGrpSpPr>
          <p:cNvPr id="76" name="Group 75"/>
          <p:cNvGrpSpPr/>
          <p:nvPr/>
        </p:nvGrpSpPr>
        <p:grpSpPr>
          <a:xfrm>
            <a:off x="6022367" y="2526362"/>
            <a:ext cx="3882793" cy="3287907"/>
            <a:chOff x="705680" y="2197089"/>
            <a:chExt cx="3882793" cy="3287907"/>
          </a:xfrm>
        </p:grpSpPr>
        <p:sp>
          <p:nvSpPr>
            <p:cNvPr id="77"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3" name="Group 82"/>
          <p:cNvGrpSpPr/>
          <p:nvPr/>
        </p:nvGrpSpPr>
        <p:grpSpPr>
          <a:xfrm>
            <a:off x="8415217" y="3669827"/>
            <a:ext cx="3624533" cy="2144442"/>
            <a:chOff x="3098530" y="3340554"/>
            <a:chExt cx="3624533" cy="2144442"/>
          </a:xfrm>
        </p:grpSpPr>
        <p:sp>
          <p:nvSpPr>
            <p:cNvPr id="84" name="Freeform 83"/>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84"/>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0" name="TextBox 89"/>
          <p:cNvSpPr txBox="1"/>
          <p:nvPr/>
        </p:nvSpPr>
        <p:spPr>
          <a:xfrm>
            <a:off x="6210150" y="2920545"/>
            <a:ext cx="3678433" cy="954107"/>
          </a:xfrm>
          <a:prstGeom prst="rect">
            <a:avLst/>
          </a:prstGeom>
          <a:noFill/>
        </p:spPr>
        <p:txBody>
          <a:bodyPr wrap="square" rtlCol="0" anchor="ctr">
            <a:spAutoFit/>
          </a:bodyPr>
          <a:lstStyle/>
          <a:p>
            <a:r>
              <a:rPr lang="en-IN" sz="2800" dirty="0" smtClean="0">
                <a:solidFill>
                  <a:srgbClr val="FFFFFF"/>
                </a:solidFill>
                <a:latin typeface="Neris Black" panose="00000A00000000000000" pitchFamily="50" charset="0"/>
              </a:rPr>
              <a:t>Tea Bag Tracking Application</a:t>
            </a:r>
            <a:endParaRPr lang="en-US" sz="2800" dirty="0">
              <a:solidFill>
                <a:schemeClr val="bg1"/>
              </a:solidFill>
              <a:latin typeface="Neris Black" panose="00000A00000000000000" pitchFamily="50" charset="0"/>
            </a:endParaRPr>
          </a:p>
        </p:txBody>
      </p:sp>
      <p:grpSp>
        <p:nvGrpSpPr>
          <p:cNvPr id="92" name="Group 91"/>
          <p:cNvGrpSpPr/>
          <p:nvPr/>
        </p:nvGrpSpPr>
        <p:grpSpPr>
          <a:xfrm>
            <a:off x="8986663" y="4159486"/>
            <a:ext cx="898768" cy="899646"/>
            <a:chOff x="698500" y="1562100"/>
            <a:chExt cx="3520591" cy="3524030"/>
          </a:xfrm>
        </p:grpSpPr>
        <p:sp>
          <p:nvSpPr>
            <p:cNvPr id="93"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Oval 93"/>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94"/>
          <p:cNvGrpSpPr/>
          <p:nvPr/>
        </p:nvGrpSpPr>
        <p:grpSpPr>
          <a:xfrm>
            <a:off x="9877952" y="4464767"/>
            <a:ext cx="674309" cy="674968"/>
            <a:chOff x="698500" y="1562100"/>
            <a:chExt cx="3520591" cy="3524030"/>
          </a:xfrm>
        </p:grpSpPr>
        <p:sp>
          <p:nvSpPr>
            <p:cNvPr id="96"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Oval 96"/>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97"/>
          <p:cNvGrpSpPr/>
          <p:nvPr/>
        </p:nvGrpSpPr>
        <p:grpSpPr>
          <a:xfrm>
            <a:off x="9509551" y="4989350"/>
            <a:ext cx="495188" cy="495672"/>
            <a:chOff x="698500" y="1562100"/>
            <a:chExt cx="3520591" cy="3524030"/>
          </a:xfrm>
        </p:grpSpPr>
        <p:sp>
          <p:nvSpPr>
            <p:cNvPr id="99" name="Freeform 98"/>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Oval 99"/>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668587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8" presetClass="emph" presetSubtype="0" fill="hold" nodeType="withEffect">
                                  <p:stCondLst>
                                    <p:cond delay="0"/>
                                  </p:stCondLst>
                                  <p:childTnLst>
                                    <p:animRot by="21600000">
                                      <p:cBhvr>
                                        <p:cTn id="36" dur="1000" fill="hold"/>
                                        <p:tgtEl>
                                          <p:spTgt spid="92"/>
                                        </p:tgtEl>
                                        <p:attrNameLst>
                                          <p:attrName>r</p:attrName>
                                        </p:attrNameLst>
                                      </p:cBhvr>
                                    </p:animRot>
                                  </p:childTnLst>
                                </p:cTn>
                              </p:par>
                              <p:par>
                                <p:cTn id="37" presetID="53" presetClass="entr" presetSubtype="16"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p:cTn id="39" dur="500" fill="hold"/>
                                        <p:tgtEl>
                                          <p:spTgt spid="95"/>
                                        </p:tgtEl>
                                        <p:attrNameLst>
                                          <p:attrName>ppt_w</p:attrName>
                                        </p:attrNameLst>
                                      </p:cBhvr>
                                      <p:tavLst>
                                        <p:tav tm="0">
                                          <p:val>
                                            <p:fltVal val="0"/>
                                          </p:val>
                                        </p:tav>
                                        <p:tav tm="100000">
                                          <p:val>
                                            <p:strVal val="#ppt_w"/>
                                          </p:val>
                                        </p:tav>
                                      </p:tavLst>
                                    </p:anim>
                                    <p:anim calcmode="lin" valueType="num">
                                      <p:cBhvr>
                                        <p:cTn id="40" dur="500" fill="hold"/>
                                        <p:tgtEl>
                                          <p:spTgt spid="95"/>
                                        </p:tgtEl>
                                        <p:attrNameLst>
                                          <p:attrName>ppt_h</p:attrName>
                                        </p:attrNameLst>
                                      </p:cBhvr>
                                      <p:tavLst>
                                        <p:tav tm="0">
                                          <p:val>
                                            <p:fltVal val="0"/>
                                          </p:val>
                                        </p:tav>
                                        <p:tav tm="100000">
                                          <p:val>
                                            <p:strVal val="#ppt_h"/>
                                          </p:val>
                                        </p:tav>
                                      </p:tavLst>
                                    </p:anim>
                                    <p:animEffect transition="in" filter="fade">
                                      <p:cBhvr>
                                        <p:cTn id="41" dur="500"/>
                                        <p:tgtEl>
                                          <p:spTgt spid="95"/>
                                        </p:tgtEl>
                                      </p:cBhvr>
                                    </p:animEffect>
                                  </p:childTnLst>
                                </p:cTn>
                              </p:par>
                              <p:par>
                                <p:cTn id="42" presetID="53" presetClass="entr" presetSubtype="16"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 calcmode="lin" valueType="num">
                                      <p:cBhvr>
                                        <p:cTn id="44" dur="500" fill="hold"/>
                                        <p:tgtEl>
                                          <p:spTgt spid="98"/>
                                        </p:tgtEl>
                                        <p:attrNameLst>
                                          <p:attrName>ppt_w</p:attrName>
                                        </p:attrNameLst>
                                      </p:cBhvr>
                                      <p:tavLst>
                                        <p:tav tm="0">
                                          <p:val>
                                            <p:fltVal val="0"/>
                                          </p:val>
                                        </p:tav>
                                        <p:tav tm="100000">
                                          <p:val>
                                            <p:strVal val="#ppt_w"/>
                                          </p:val>
                                        </p:tav>
                                      </p:tavLst>
                                    </p:anim>
                                    <p:anim calcmode="lin" valueType="num">
                                      <p:cBhvr>
                                        <p:cTn id="45" dur="500" fill="hold"/>
                                        <p:tgtEl>
                                          <p:spTgt spid="98"/>
                                        </p:tgtEl>
                                        <p:attrNameLst>
                                          <p:attrName>ppt_h</p:attrName>
                                        </p:attrNameLst>
                                      </p:cBhvr>
                                      <p:tavLst>
                                        <p:tav tm="0">
                                          <p:val>
                                            <p:fltVal val="0"/>
                                          </p:val>
                                        </p:tav>
                                        <p:tav tm="100000">
                                          <p:val>
                                            <p:strVal val="#ppt_h"/>
                                          </p:val>
                                        </p:tav>
                                      </p:tavLst>
                                    </p:anim>
                                    <p:animEffect transition="in" filter="fade">
                                      <p:cBhvr>
                                        <p:cTn id="46" dur="500"/>
                                        <p:tgtEl>
                                          <p:spTgt spid="98"/>
                                        </p:tgtEl>
                                      </p:cBhvr>
                                    </p:animEffect>
                                  </p:childTnLst>
                                </p:cTn>
                              </p:par>
                              <p:par>
                                <p:cTn id="47" presetID="8" presetClass="emph" presetSubtype="0" fill="hold" nodeType="withEffect">
                                  <p:stCondLst>
                                    <p:cond delay="0"/>
                                  </p:stCondLst>
                                  <p:childTnLst>
                                    <p:animRot by="21600000">
                                      <p:cBhvr>
                                        <p:cTn id="48" dur="1000" fill="hold"/>
                                        <p:tgtEl>
                                          <p:spTgt spid="95"/>
                                        </p:tgtEl>
                                        <p:attrNameLst>
                                          <p:attrName>r</p:attrName>
                                        </p:attrNameLst>
                                      </p:cBhvr>
                                    </p:animRot>
                                  </p:childTnLst>
                                </p:cTn>
                              </p:par>
                              <p:par>
                                <p:cTn id="49" presetID="8" presetClass="emph" presetSubtype="0" fill="hold" nodeType="withEffect">
                                  <p:stCondLst>
                                    <p:cond delay="0"/>
                                  </p:stCondLst>
                                  <p:childTnLst>
                                    <p:animRot by="21600000">
                                      <p:cBhvr>
                                        <p:cTn id="50" dur="1000" fill="hold"/>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smtClean="0">
                <a:solidFill>
                  <a:schemeClr val="bg1"/>
                </a:solidFill>
                <a:latin typeface="Neris Black" panose="00000A00000000000000" pitchFamily="50" charset="0"/>
              </a:rPr>
              <a:t>THANK Y</a:t>
            </a:r>
            <a:endParaRPr lang="id-ID" sz="8000" dirty="0">
              <a:solidFill>
                <a:schemeClr val="bg1"/>
              </a:solidFill>
              <a:latin typeface="Neris Black" panose="00000A00000000000000" pitchFamily="50" charset="0"/>
            </a:endParaRP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smtClean="0">
                <a:solidFill>
                  <a:schemeClr val="bg1"/>
                </a:solidFill>
              </a:rPr>
              <a:t>For your wathcing</a:t>
            </a:r>
            <a:endParaRPr lang="id-ID" sz="2000" dirty="0">
              <a:solidFill>
                <a:schemeClr val="bg1"/>
              </a:solidFill>
            </a:endParaRP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prstTxWarp prst="textNoShape">
                  <a:avLst/>
                </a:prstTxWarp>
              </a:bodyPr>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smtClean="0"/>
              <a:t>Thanks You</a:t>
            </a:r>
            <a:endParaRPr lang="en-IN" sz="4000" dirty="0"/>
          </a:p>
        </p:txBody>
      </p:sp>
    </p:spTree>
    <p:extLst>
      <p:ext uri="{BB962C8B-B14F-4D97-AF65-F5344CB8AC3E}">
        <p14:creationId xmlns:p14="http://schemas.microsoft.com/office/powerpoint/2010/main" val="2388877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32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823" y="2923504"/>
            <a:ext cx="11397802" cy="3754874"/>
          </a:xfrm>
          <a:prstGeom prst="rect">
            <a:avLst/>
          </a:prstGeom>
        </p:spPr>
        <p:txBody>
          <a:bodyPr wrap="square">
            <a:spAutoFit/>
          </a:bodyPr>
          <a:lstStyle/>
          <a:p>
            <a:pPr algn="ctr"/>
            <a:r>
              <a:rPr lang="en-US" sz="4000" b="1" dirty="0" smtClean="0">
                <a:solidFill>
                  <a:srgbClr val="000000"/>
                </a:solidFill>
                <a:latin typeface="Times New Roman" panose="02020603050405020304" pitchFamily="18" charset="0"/>
                <a:ea typeface="Times New Roman" panose="02020603050405020304" pitchFamily="18" charset="0"/>
              </a:rPr>
              <a:t>Present workflow of Big Tea Bag</a:t>
            </a:r>
            <a:endParaRPr lang="en-US" b="1" dirty="0" smtClean="0">
              <a:solidFill>
                <a:srgbClr val="000000"/>
              </a:solidFill>
              <a:latin typeface="Times New Roman" panose="02020603050405020304" pitchFamily="18" charset="0"/>
              <a:ea typeface="Times New Roman" panose="02020603050405020304" pitchFamily="18" charset="0"/>
            </a:endParaRPr>
          </a:p>
          <a:p>
            <a:pPr algn="just"/>
            <a:r>
              <a:rPr lang="en-US" dirty="0" smtClean="0">
                <a:solidFill>
                  <a:srgbClr val="000000"/>
                </a:solidFill>
                <a:latin typeface="Times New Roman" panose="02020603050405020304" pitchFamily="18" charset="0"/>
                <a:ea typeface="Times New Roman" panose="02020603050405020304" pitchFamily="18" charset="0"/>
              </a:rPr>
              <a:t>Big Tea bag full of different blend coming to factory from different Tea garden .Each bag will empty within 21 days interval and again fill with tea of different blend . </a:t>
            </a:r>
            <a:r>
              <a:rPr lang="en-US" dirty="0"/>
              <a:t>If this big tea bag  not used within 21 days it will be </a:t>
            </a:r>
            <a:r>
              <a:rPr lang="en-US" dirty="0" smtClean="0"/>
              <a:t>treated as waste material. </a:t>
            </a:r>
            <a:r>
              <a:rPr lang="en-US" dirty="0" smtClean="0">
                <a:solidFill>
                  <a:srgbClr val="000000"/>
                </a:solidFill>
                <a:latin typeface="Times New Roman" panose="02020603050405020304" pitchFamily="18" charset="0"/>
                <a:ea typeface="Times New Roman" panose="02020603050405020304" pitchFamily="18" charset="0"/>
              </a:rPr>
              <a:t>Each Big Tea Bag size 1 meter length x 1 meter width x 5 feet height. Weight 700 kg. </a:t>
            </a:r>
            <a:r>
              <a:rPr lang="en-US" dirty="0" smtClean="0"/>
              <a:t>At the time of filling each Big tea bag manual  hand written process will be applied with relevant to 5 basic parameter. 1.Date &amp; Time of production,2)Blend Name, 3)Net weight, 4)Blend Paper Name 5)Mix number .</a:t>
            </a:r>
          </a:p>
          <a:p>
            <a:pPr algn="just"/>
            <a:r>
              <a:rPr lang="en-US" dirty="0" smtClean="0"/>
              <a:t>At </a:t>
            </a:r>
            <a:r>
              <a:rPr lang="en-US" dirty="0"/>
              <a:t>the time of packing small </a:t>
            </a:r>
            <a:r>
              <a:rPr lang="en-US" dirty="0" smtClean="0"/>
              <a:t>tea box they cross check manually with this hand written paper data  </a:t>
            </a:r>
            <a:r>
              <a:rPr lang="en-US" dirty="0"/>
              <a:t>and small box </a:t>
            </a:r>
            <a:r>
              <a:rPr lang="en-US" dirty="0" err="1"/>
              <a:t>skf</a:t>
            </a:r>
            <a:r>
              <a:rPr lang="en-US" dirty="0"/>
              <a:t> </a:t>
            </a:r>
            <a:r>
              <a:rPr lang="en-US" dirty="0" smtClean="0"/>
              <a:t>number QR </a:t>
            </a:r>
            <a:r>
              <a:rPr lang="en-US" dirty="0"/>
              <a:t>code  if both </a:t>
            </a:r>
            <a:r>
              <a:rPr lang="en-US" dirty="0" smtClean="0"/>
              <a:t>numbers </a:t>
            </a:r>
            <a:r>
              <a:rPr lang="en-US" dirty="0"/>
              <a:t> </a:t>
            </a:r>
            <a:r>
              <a:rPr lang="en-US" dirty="0" smtClean="0"/>
              <a:t>blend </a:t>
            </a:r>
            <a:r>
              <a:rPr lang="en-US" dirty="0"/>
              <a:t>name are match  then the correct blend tea is there </a:t>
            </a:r>
            <a:r>
              <a:rPr lang="en-US" dirty="0" smtClean="0"/>
              <a:t>for small box packing. if </a:t>
            </a:r>
            <a:r>
              <a:rPr lang="en-US" dirty="0"/>
              <a:t>not match </a:t>
            </a:r>
            <a:r>
              <a:rPr lang="en-US" dirty="0" smtClean="0"/>
              <a:t>then they will change the bag immediately. If by mistake different bend of tea will mix then huge loss will be occurred.</a:t>
            </a:r>
            <a:endParaRPr lang="en-IN" dirty="0"/>
          </a:p>
          <a:p>
            <a:pPr algn="just"/>
            <a:endParaRPr lang="en-IN" dirty="0"/>
          </a:p>
          <a:p>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754" y="749580"/>
            <a:ext cx="2585515" cy="2019378"/>
          </a:xfrm>
          <a:prstGeom prst="rect">
            <a:avLst/>
          </a:prstGeom>
        </p:spPr>
      </p:pic>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4785" b="34785"/>
          <a:stretch>
            <a:fillRect/>
          </a:stretch>
        </p:blipFill>
        <p:spPr>
          <a:xfrm>
            <a:off x="6960856" y="749580"/>
            <a:ext cx="2825088" cy="2019378"/>
          </a:xfrm>
        </p:spPr>
      </p:pic>
      <p:sp>
        <p:nvSpPr>
          <p:cNvPr id="6" name="Picture Placeholder 10"/>
          <p:cNvSpPr txBox="1">
            <a:spLocks/>
          </p:cNvSpPr>
          <p:nvPr/>
        </p:nvSpPr>
        <p:spPr>
          <a:xfrm>
            <a:off x="315943" y="695918"/>
            <a:ext cx="11573814" cy="2641600"/>
          </a:xfrm>
          <a:prstGeom prst="rect">
            <a:avLst/>
          </a:prstGeom>
        </p:spPr>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559" y="760077"/>
            <a:ext cx="2825838" cy="1999824"/>
          </a:xfrm>
          <a:prstGeom prst="rect">
            <a:avLst/>
          </a:prstGeom>
        </p:spPr>
      </p:pic>
    </p:spTree>
    <p:extLst>
      <p:ext uri="{BB962C8B-B14F-4D97-AF65-F5344CB8AC3E}">
        <p14:creationId xmlns:p14="http://schemas.microsoft.com/office/powerpoint/2010/main" val="90126118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Overall Solution</a:t>
            </a:r>
            <a:endParaRPr lang="en-US" b="1" dirty="0"/>
          </a:p>
        </p:txBody>
      </p:sp>
      <p:sp>
        <p:nvSpPr>
          <p:cNvPr id="39" name="TextBox 38"/>
          <p:cNvSpPr txBox="1"/>
          <p:nvPr/>
        </p:nvSpPr>
        <p:spPr>
          <a:xfrm>
            <a:off x="5581650" y="1485900"/>
            <a:ext cx="6460096" cy="5078313"/>
          </a:xfrm>
          <a:prstGeom prst="rect">
            <a:avLst/>
          </a:prstGeom>
          <a:noFill/>
        </p:spPr>
        <p:txBody>
          <a:bodyPr wrap="square" rtlCol="0">
            <a:spAutoFit/>
          </a:bodyPr>
          <a:lstStyle/>
          <a:p>
            <a:pPr>
              <a:buFont typeface="Wingdings" pitchFamily="2" charset="2"/>
              <a:buChar char="ü"/>
            </a:pPr>
            <a:r>
              <a:rPr lang="en-IN" b="1" dirty="0" smtClean="0">
                <a:latin typeface="Verdana" pitchFamily="34" charset="0"/>
                <a:ea typeface="Verdana" pitchFamily="34" charset="0"/>
                <a:cs typeface="Verdana" pitchFamily="34" charset="0"/>
              </a:rPr>
              <a:t>Apply RFID tag for Big Tea bag</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Assign product against RFID Tag (Big Tea Bag) </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Assign RFID Tag for Racks /Pallet</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Storage of Big Tea bag in to storage with Rack RFID tag and Tea bag RFID tag reading </a:t>
            </a:r>
          </a:p>
          <a:p>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Picking of Tea bag from rack RFID tag and Tea bag RFID tag reading using FIFO method</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Cross checking of Tea bag &amp; Pallet RFID tags  with hotter alarm for the wrong pair</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Portable scanner searching option for Tea bag     RFID tag </a:t>
            </a:r>
          </a:p>
          <a:p>
            <a:endParaRPr lang="en-IN" dirty="0"/>
          </a:p>
        </p:txBody>
      </p:sp>
      <p:pic>
        <p:nvPicPr>
          <p:cNvPr id="5" name="Picture 4" descr="IMG_20180716_140814"/>
          <p:cNvPicPr/>
          <p:nvPr/>
        </p:nvPicPr>
        <p:blipFill>
          <a:blip r:embed="rId2" r:link="rId3"/>
          <a:srcRect/>
          <a:stretch>
            <a:fillRect/>
          </a:stretch>
        </p:blipFill>
        <p:spPr bwMode="auto">
          <a:xfrm>
            <a:off x="442913" y="1714500"/>
            <a:ext cx="4757738" cy="4114800"/>
          </a:xfrm>
          <a:prstGeom prst="rect">
            <a:avLst/>
          </a:prstGeom>
          <a:noFill/>
          <a:ln w="9525">
            <a:noFill/>
            <a:miter lim="800000"/>
            <a:headEnd/>
            <a:tailEnd/>
          </a:ln>
        </p:spPr>
      </p:pic>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735" y="579505"/>
            <a:ext cx="9424816" cy="665285"/>
          </a:xfrm>
        </p:spPr>
        <p:txBody>
          <a:bodyPr/>
          <a:lstStyle/>
          <a:p>
            <a:r>
              <a:rPr lang="en-US" b="1" dirty="0" smtClean="0"/>
              <a:t>Assigning Product</a:t>
            </a:r>
            <a:endParaRPr lang="en-US" b="1" dirty="0"/>
          </a:p>
        </p:txBody>
      </p:sp>
      <p:pic>
        <p:nvPicPr>
          <p:cNvPr id="5" name="Picture 4" descr="IMG_20180716_140808"/>
          <p:cNvPicPr/>
          <p:nvPr/>
        </p:nvPicPr>
        <p:blipFill>
          <a:blip r:embed="rId2" r:link="rId3"/>
          <a:srcRect/>
          <a:stretch>
            <a:fillRect/>
          </a:stretch>
        </p:blipFill>
        <p:spPr bwMode="auto">
          <a:xfrm>
            <a:off x="8348662" y="1766887"/>
            <a:ext cx="3519488" cy="35909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704850" y="2595563"/>
            <a:ext cx="2609850" cy="21241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5267105" y="2857501"/>
            <a:ext cx="1425456" cy="1600199"/>
          </a:xfrm>
          <a:prstGeom prst="rect">
            <a:avLst/>
          </a:prstGeom>
          <a:noFill/>
          <a:ln w="9525">
            <a:noFill/>
            <a:miter lim="800000"/>
            <a:headEnd/>
            <a:tailEnd/>
          </a:ln>
          <a:effectLst/>
        </p:spPr>
      </p:pic>
      <p:sp>
        <p:nvSpPr>
          <p:cNvPr id="8" name="Right Arrow 7"/>
          <p:cNvSpPr/>
          <p:nvPr/>
        </p:nvSpPr>
        <p:spPr>
          <a:xfrm>
            <a:off x="3810000" y="3295650"/>
            <a:ext cx="108585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7048500" y="3390900"/>
            <a:ext cx="108585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419100" y="5734050"/>
            <a:ext cx="10515600" cy="553998"/>
          </a:xfrm>
          <a:prstGeom prst="rect">
            <a:avLst/>
          </a:prstGeom>
          <a:noFill/>
        </p:spPr>
        <p:txBody>
          <a:bodyPr wrap="square" rtlCol="0">
            <a:spAutoFit/>
          </a:bodyPr>
          <a:lstStyle/>
          <a:p>
            <a:r>
              <a:rPr lang="en-IN" sz="3000" dirty="0" smtClean="0"/>
              <a:t>Operator Can assign Product  details Assign to Big Tea bag RFID Tag </a:t>
            </a:r>
            <a:endParaRPr lang="en-IN" sz="3000" dirty="0"/>
          </a:p>
        </p:txBody>
      </p:sp>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944" y="579505"/>
            <a:ext cx="12137273" cy="665285"/>
          </a:xfrm>
        </p:spPr>
        <p:txBody>
          <a:bodyPr/>
          <a:lstStyle/>
          <a:p>
            <a:r>
              <a:rPr lang="en-IN" b="1" dirty="0" smtClean="0">
                <a:solidFill>
                  <a:schemeClr val="tx1"/>
                </a:solidFill>
              </a:rPr>
              <a:t>Tea Bag Filling Section</a:t>
            </a:r>
            <a:endParaRPr lang="en-IN"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6815041"/>
              </p:ext>
            </p:extLst>
          </p:nvPr>
        </p:nvGraphicFramePr>
        <p:xfrm>
          <a:off x="592420" y="1945205"/>
          <a:ext cx="9858160" cy="3778456"/>
        </p:xfrm>
        <a:graphic>
          <a:graphicData uri="http://schemas.openxmlformats.org/drawingml/2006/table">
            <a:tbl>
              <a:tblPr/>
              <a:tblGrid>
                <a:gridCol w="492908"/>
                <a:gridCol w="492908"/>
                <a:gridCol w="492908"/>
                <a:gridCol w="492908"/>
                <a:gridCol w="492908"/>
                <a:gridCol w="492908"/>
                <a:gridCol w="492908"/>
                <a:gridCol w="492908"/>
                <a:gridCol w="492908"/>
                <a:gridCol w="492908"/>
                <a:gridCol w="492908"/>
                <a:gridCol w="492908"/>
                <a:gridCol w="492908"/>
                <a:gridCol w="492908"/>
                <a:gridCol w="492908"/>
                <a:gridCol w="492908"/>
                <a:gridCol w="492908"/>
                <a:gridCol w="492908"/>
                <a:gridCol w="492908"/>
                <a:gridCol w="492908"/>
              </a:tblGrid>
              <a:tr h="180041">
                <a:tc>
                  <a:txBody>
                    <a:bodyPr/>
                    <a:lstStyle/>
                    <a:p>
                      <a:pPr algn="l" fontAlgn="b"/>
                      <a:r>
                        <a:rPr lang="en-IN"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7636">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0041">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bl>
          </a:graphicData>
        </a:graphic>
      </p:graphicFrame>
      <p:pic>
        <p:nvPicPr>
          <p:cNvPr id="6" name="Picture 5" descr="165681652.jpg"/>
          <p:cNvPicPr>
            <a:picLocks noChangeAspect="1"/>
          </p:cNvPicPr>
          <p:nvPr/>
        </p:nvPicPr>
        <p:blipFill>
          <a:blip r:embed="rId2" cstate="print"/>
          <a:stretch>
            <a:fillRect/>
          </a:stretch>
        </p:blipFill>
        <p:spPr>
          <a:xfrm>
            <a:off x="608807" y="2250775"/>
            <a:ext cx="1244419" cy="1524300"/>
          </a:xfrm>
          <a:prstGeom prst="rect">
            <a:avLst/>
          </a:prstGeom>
        </p:spPr>
      </p:pic>
      <p:sp>
        <p:nvSpPr>
          <p:cNvPr id="7" name="TextBox 2"/>
          <p:cNvSpPr txBox="1"/>
          <p:nvPr/>
        </p:nvSpPr>
        <p:spPr>
          <a:xfrm>
            <a:off x="1297786" y="4073662"/>
            <a:ext cx="2397914" cy="3443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IN" sz="1100" b="1"/>
          </a:p>
        </p:txBody>
      </p:sp>
      <p:pic>
        <p:nvPicPr>
          <p:cNvPr id="8" name="Picture 7" descr="cid:image024.jpg@01D517D7.8CC054C0"/>
          <p:cNvPicPr>
            <a:picLocks noChangeAspect="1" noChangeArrowheads="1"/>
          </p:cNvPicPr>
          <p:nvPr/>
        </p:nvPicPr>
        <p:blipFill>
          <a:blip r:embed="rId3" r:link="rId4"/>
          <a:srcRect/>
          <a:stretch>
            <a:fillRect/>
          </a:stretch>
        </p:blipFill>
        <p:spPr bwMode="auto">
          <a:xfrm>
            <a:off x="5471438" y="1711849"/>
            <a:ext cx="2573357" cy="2668264"/>
          </a:xfrm>
          <a:prstGeom prst="rect">
            <a:avLst/>
          </a:prstGeom>
          <a:noFill/>
          <a:ln w="9525">
            <a:noFill/>
            <a:miter lim="800000"/>
            <a:headEnd/>
            <a:tailEnd/>
          </a:ln>
        </p:spPr>
      </p:pic>
      <p:pic>
        <p:nvPicPr>
          <p:cNvPr id="9" name="Picture 8" descr="reader.PNG"/>
          <p:cNvPicPr>
            <a:picLocks noChangeAspect="1"/>
          </p:cNvPicPr>
          <p:nvPr/>
        </p:nvPicPr>
        <p:blipFill>
          <a:blip r:embed="rId5"/>
          <a:stretch>
            <a:fillRect/>
          </a:stretch>
        </p:blipFill>
        <p:spPr>
          <a:xfrm>
            <a:off x="4441261" y="2358492"/>
            <a:ext cx="913459" cy="1125844"/>
          </a:xfrm>
          <a:prstGeom prst="rect">
            <a:avLst/>
          </a:prstGeom>
        </p:spPr>
      </p:pic>
      <p:sp>
        <p:nvSpPr>
          <p:cNvPr id="10" name="TextBox 5"/>
          <p:cNvSpPr txBox="1"/>
          <p:nvPr/>
        </p:nvSpPr>
        <p:spPr>
          <a:xfrm>
            <a:off x="4123470" y="3553039"/>
            <a:ext cx="118879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solidFill>
                  <a:schemeClr val="tx1"/>
                </a:solidFill>
                <a:latin typeface="+mn-lt"/>
                <a:ea typeface="+mn-ea"/>
                <a:cs typeface="+mn-cs"/>
              </a:rPr>
              <a:t>RFID READER</a:t>
            </a:r>
            <a:endParaRPr lang="en-US" sz="1400" b="1" dirty="0"/>
          </a:p>
        </p:txBody>
      </p:sp>
      <p:sp>
        <p:nvSpPr>
          <p:cNvPr id="11" name="Rounded Rectangle 10"/>
          <p:cNvSpPr/>
          <p:nvPr/>
        </p:nvSpPr>
        <p:spPr>
          <a:xfrm>
            <a:off x="1853226" y="2305527"/>
            <a:ext cx="1775738" cy="146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t>1. DATE &amp; TIME OF PRODUCTION</a:t>
            </a:r>
          </a:p>
          <a:p>
            <a:pPr algn="ctr"/>
            <a:r>
              <a:rPr lang="en-US" sz="1400" b="1" dirty="0"/>
              <a:t>2. BLEND</a:t>
            </a:r>
            <a:r>
              <a:rPr lang="en-US" sz="1400" b="1" baseline="0" dirty="0"/>
              <a:t> NAME</a:t>
            </a:r>
          </a:p>
          <a:p>
            <a:pPr algn="ctr"/>
            <a:r>
              <a:rPr lang="en-US" sz="1400" b="1" baseline="0" dirty="0"/>
              <a:t>3. NET WEIGHT   </a:t>
            </a:r>
          </a:p>
          <a:p>
            <a:pPr algn="ctr"/>
            <a:r>
              <a:rPr lang="en-US" sz="1400" b="1" baseline="0" dirty="0"/>
              <a:t>4. BLEND PAPER NAME</a:t>
            </a:r>
          </a:p>
          <a:p>
            <a:pPr algn="ctr"/>
            <a:r>
              <a:rPr lang="en-US" sz="1400" b="1" baseline="0" dirty="0"/>
              <a:t>5. MIX NUMBER</a:t>
            </a:r>
            <a:endParaRPr lang="en-US" sz="1400" b="1" dirty="0"/>
          </a:p>
        </p:txBody>
      </p:sp>
      <p:pic>
        <p:nvPicPr>
          <p:cNvPr id="12" name="Picture 11" descr="url.png"/>
          <p:cNvPicPr>
            <a:picLocks noChangeAspect="1"/>
          </p:cNvPicPr>
          <p:nvPr/>
        </p:nvPicPr>
        <p:blipFill>
          <a:blip r:embed="rId6"/>
          <a:stretch>
            <a:fillRect/>
          </a:stretch>
        </p:blipFill>
        <p:spPr>
          <a:xfrm>
            <a:off x="6555094" y="2585633"/>
            <a:ext cx="639401" cy="241057"/>
          </a:xfrm>
          <a:prstGeom prst="rect">
            <a:avLst/>
          </a:prstGeom>
        </p:spPr>
      </p:pic>
      <p:sp>
        <p:nvSpPr>
          <p:cNvPr id="13" name="TextBox 9"/>
          <p:cNvSpPr txBox="1"/>
          <p:nvPr/>
        </p:nvSpPr>
        <p:spPr>
          <a:xfrm>
            <a:off x="373487" y="4568115"/>
            <a:ext cx="11313688" cy="107721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IN" sz="1600" b="1" dirty="0" smtClean="0">
                <a:solidFill>
                  <a:schemeClr val="tx1"/>
                </a:solidFill>
                <a:latin typeface="+mn-lt"/>
                <a:ea typeface="+mn-ea"/>
                <a:cs typeface="+mn-cs"/>
              </a:rPr>
              <a:t>BEFORE STARTING A BATCH OF BIG TEA BAG </a:t>
            </a:r>
            <a:r>
              <a:rPr lang="en-IN" sz="1600" b="1" baseline="0" dirty="0" smtClean="0">
                <a:solidFill>
                  <a:schemeClr val="tx1"/>
                </a:solidFill>
                <a:latin typeface="+mn-lt"/>
                <a:ea typeface="+mn-ea"/>
                <a:cs typeface="+mn-cs"/>
              </a:rPr>
              <a:t>FILLING,USER </a:t>
            </a:r>
            <a:r>
              <a:rPr lang="en-IN" sz="1600" b="1" baseline="0" dirty="0">
                <a:solidFill>
                  <a:schemeClr val="tx1"/>
                </a:solidFill>
                <a:latin typeface="+mn-lt"/>
                <a:ea typeface="+mn-ea"/>
                <a:cs typeface="+mn-cs"/>
              </a:rPr>
              <a:t>WILL ENTER THE RESPECTIVE PARAMETERS AND WILL PRESS THE START BUTTON.EACH </a:t>
            </a:r>
            <a:r>
              <a:rPr lang="en-IN" sz="1600" b="1" baseline="0" dirty="0" smtClean="0">
                <a:solidFill>
                  <a:schemeClr val="tx1"/>
                </a:solidFill>
                <a:latin typeface="+mn-lt"/>
                <a:ea typeface="+mn-ea"/>
                <a:cs typeface="+mn-cs"/>
              </a:rPr>
              <a:t>BIG TEA </a:t>
            </a:r>
            <a:r>
              <a:rPr lang="en-IN" sz="1600" b="1" baseline="0" dirty="0">
                <a:solidFill>
                  <a:schemeClr val="tx1"/>
                </a:solidFill>
                <a:latin typeface="+mn-lt"/>
                <a:ea typeface="+mn-ea"/>
                <a:cs typeface="+mn-cs"/>
              </a:rPr>
              <a:t>BAG WILL BE PROVIDED WITH A RFID TAG INITIALLY.ONCE THE </a:t>
            </a:r>
            <a:r>
              <a:rPr lang="en-IN" sz="1600" b="1" baseline="0" dirty="0" smtClean="0">
                <a:solidFill>
                  <a:schemeClr val="tx1"/>
                </a:solidFill>
                <a:latin typeface="+mn-lt"/>
                <a:ea typeface="+mn-ea"/>
                <a:cs typeface="+mn-cs"/>
              </a:rPr>
              <a:t>TEA </a:t>
            </a:r>
            <a:r>
              <a:rPr lang="en-IN" sz="1600" b="1" baseline="0" dirty="0">
                <a:solidFill>
                  <a:schemeClr val="tx1"/>
                </a:solidFill>
                <a:latin typeface="+mn-lt"/>
                <a:ea typeface="+mn-ea"/>
                <a:cs typeface="+mn-cs"/>
              </a:rPr>
              <a:t>BAG REACHES THE FILLING STATION FOR FILLING,THE READER WHICH IS FIXED IN THE FILLING STATION WILL READ THE TAG ID AND WILL ASSIGN TO THE OTHER DETAILS AND WILL BE SAVED TO THE </a:t>
            </a:r>
            <a:r>
              <a:rPr lang="en-IN" sz="1600" b="1" baseline="0" dirty="0" smtClean="0">
                <a:solidFill>
                  <a:schemeClr val="tx1"/>
                </a:solidFill>
                <a:latin typeface="+mn-lt"/>
                <a:ea typeface="+mn-ea"/>
                <a:cs typeface="+mn-cs"/>
              </a:rPr>
              <a:t>DATABASE.IF MATCH WITH DATABASE THEN</a:t>
            </a:r>
            <a:r>
              <a:rPr lang="en-IN" sz="1600" b="1" dirty="0" smtClean="0">
                <a:solidFill>
                  <a:schemeClr val="tx1"/>
                </a:solidFill>
                <a:latin typeface="+mn-lt"/>
                <a:ea typeface="+mn-ea"/>
                <a:cs typeface="+mn-cs"/>
              </a:rPr>
              <a:t> OPERATOR START FILLING BIG TEA BAG .</a:t>
            </a:r>
            <a:endParaRPr lang="en-US" sz="1600" b="1" dirty="0"/>
          </a:p>
        </p:txBody>
      </p:sp>
      <p:pic>
        <p:nvPicPr>
          <p:cNvPr id="14" name="Picture 13" descr="Server-Transparent.png"/>
          <p:cNvPicPr>
            <a:picLocks noChangeAspect="1"/>
          </p:cNvPicPr>
          <p:nvPr/>
        </p:nvPicPr>
        <p:blipFill>
          <a:blip r:embed="rId7" cstate="print"/>
          <a:stretch>
            <a:fillRect/>
          </a:stretch>
        </p:blipFill>
        <p:spPr>
          <a:xfrm>
            <a:off x="8951517" y="2168761"/>
            <a:ext cx="1499063" cy="15877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ight Arrow 14"/>
          <p:cNvSpPr/>
          <p:nvPr/>
        </p:nvSpPr>
        <p:spPr>
          <a:xfrm>
            <a:off x="8130833" y="3116458"/>
            <a:ext cx="678214" cy="16092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100"/>
          </a:p>
        </p:txBody>
      </p:sp>
      <p:sp>
        <p:nvSpPr>
          <p:cNvPr id="16" name="TextBox 12"/>
          <p:cNvSpPr txBox="1"/>
          <p:nvPr/>
        </p:nvSpPr>
        <p:spPr>
          <a:xfrm>
            <a:off x="8991796" y="3898493"/>
            <a:ext cx="1637600"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i="0" u="none" dirty="0">
                <a:solidFill>
                  <a:schemeClr val="tx1"/>
                </a:solidFill>
                <a:latin typeface="+mn-lt"/>
                <a:ea typeface="+mn-ea"/>
                <a:cs typeface="+mn-cs"/>
              </a:rPr>
              <a:t>STALLION</a:t>
            </a:r>
            <a:r>
              <a:rPr lang="en-US" sz="1400" b="1" i="0" u="none" baseline="0" dirty="0">
                <a:solidFill>
                  <a:schemeClr val="tx1"/>
                </a:solidFill>
                <a:latin typeface="+mn-lt"/>
                <a:ea typeface="+mn-ea"/>
                <a:cs typeface="+mn-cs"/>
              </a:rPr>
              <a:t> </a:t>
            </a:r>
            <a:r>
              <a:rPr lang="en-US" sz="1400" b="1" i="0" u="none" dirty="0">
                <a:solidFill>
                  <a:schemeClr val="tx1"/>
                </a:solidFill>
                <a:latin typeface="+mn-lt"/>
                <a:ea typeface="+mn-ea"/>
                <a:cs typeface="+mn-cs"/>
              </a:rPr>
              <a:t> SERVER</a:t>
            </a:r>
            <a:endParaRPr lang="en-IN" sz="1400" b="1" i="0" u="none" dirty="0"/>
          </a:p>
        </p:txBody>
      </p:sp>
      <p:sp>
        <p:nvSpPr>
          <p:cNvPr id="17" name="TextBox 13"/>
          <p:cNvSpPr txBox="1"/>
          <p:nvPr/>
        </p:nvSpPr>
        <p:spPr>
          <a:xfrm>
            <a:off x="8363144" y="3355051"/>
            <a:ext cx="895156"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solidFill>
                  <a:schemeClr val="tx1"/>
                </a:solidFill>
                <a:latin typeface="+mn-lt"/>
                <a:ea typeface="+mn-ea"/>
                <a:cs typeface="+mn-cs"/>
              </a:rPr>
              <a:t>DATA</a:t>
            </a:r>
            <a:endParaRPr lang="en-IN" sz="1400" b="1"/>
          </a:p>
        </p:txBody>
      </p:sp>
      <p:pic>
        <p:nvPicPr>
          <p:cNvPr id="18" name="Picture 17" descr="report-icon.gif"/>
          <p:cNvPicPr>
            <a:picLocks noChangeAspect="1"/>
          </p:cNvPicPr>
          <p:nvPr/>
        </p:nvPicPr>
        <p:blipFill>
          <a:blip r:embed="rId8"/>
          <a:stretch>
            <a:fillRect/>
          </a:stretch>
        </p:blipFill>
        <p:spPr>
          <a:xfrm>
            <a:off x="10927068" y="2311293"/>
            <a:ext cx="1154711" cy="1286678"/>
          </a:xfrm>
          <a:prstGeom prst="rect">
            <a:avLst/>
          </a:prstGeom>
        </p:spPr>
      </p:pic>
      <p:sp>
        <p:nvSpPr>
          <p:cNvPr id="19" name="Left Arrow 18"/>
          <p:cNvSpPr/>
          <p:nvPr/>
        </p:nvSpPr>
        <p:spPr>
          <a:xfrm>
            <a:off x="10548672" y="2605068"/>
            <a:ext cx="365536" cy="272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20" name="Right Arrow 19"/>
          <p:cNvSpPr/>
          <p:nvPr/>
        </p:nvSpPr>
        <p:spPr>
          <a:xfrm>
            <a:off x="10556658" y="3009576"/>
            <a:ext cx="370410" cy="303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21" name="TextBox 17"/>
          <p:cNvSpPr txBox="1"/>
          <p:nvPr/>
        </p:nvSpPr>
        <p:spPr>
          <a:xfrm>
            <a:off x="10993043" y="3832427"/>
            <a:ext cx="1198957"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i="0" u="none" baseline="0" dirty="0">
                <a:solidFill>
                  <a:schemeClr val="tx1"/>
                </a:solidFill>
                <a:latin typeface="+mn-lt"/>
                <a:ea typeface="+mn-ea"/>
                <a:cs typeface="+mn-cs"/>
              </a:rPr>
              <a:t> REPORTS</a:t>
            </a:r>
            <a:endParaRPr lang="en-IN" sz="1200" b="1" i="0" u="none" dirty="0"/>
          </a:p>
        </p:txBody>
      </p:sp>
      <p:sp>
        <p:nvSpPr>
          <p:cNvPr id="22" name="TextBox 18"/>
          <p:cNvSpPr txBox="1"/>
          <p:nvPr/>
        </p:nvSpPr>
        <p:spPr>
          <a:xfrm>
            <a:off x="6457257" y="2826690"/>
            <a:ext cx="11171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solidFill>
                  <a:schemeClr val="tx1"/>
                </a:solidFill>
                <a:latin typeface="+mn-lt"/>
                <a:ea typeface="+mn-ea"/>
                <a:cs typeface="+mn-cs"/>
              </a:rPr>
              <a:t>RFID</a:t>
            </a:r>
            <a:r>
              <a:rPr lang="en-US" sz="1400" b="1" baseline="0" dirty="0">
                <a:solidFill>
                  <a:schemeClr val="tx1"/>
                </a:solidFill>
                <a:latin typeface="+mn-lt"/>
                <a:ea typeface="+mn-ea"/>
                <a:cs typeface="+mn-cs"/>
              </a:rPr>
              <a:t> TAG</a:t>
            </a:r>
            <a:endParaRPr lang="en-IN" sz="1400" b="1" dirty="0"/>
          </a:p>
        </p:txBody>
      </p:sp>
      <p:sp>
        <p:nvSpPr>
          <p:cNvPr id="23" name="Right Arrow 22"/>
          <p:cNvSpPr/>
          <p:nvPr/>
        </p:nvSpPr>
        <p:spPr>
          <a:xfrm>
            <a:off x="3733585" y="2829878"/>
            <a:ext cx="641057" cy="258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Tree>
    <p:extLst>
      <p:ext uri="{BB962C8B-B14F-4D97-AF65-F5344CB8AC3E}">
        <p14:creationId xmlns:p14="http://schemas.microsoft.com/office/powerpoint/2010/main" val="352672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Put Away &amp; Picking of Tea</a:t>
            </a:r>
            <a:br>
              <a:rPr lang="en-US" b="1" dirty="0" smtClean="0"/>
            </a:br>
            <a:r>
              <a:rPr lang="en-US" b="1" dirty="0" smtClean="0"/>
              <a:t> bag from Rack</a:t>
            </a:r>
            <a:br>
              <a:rPr lang="en-US" b="1" dirty="0" smtClean="0"/>
            </a:br>
            <a:endParaRPr lang="en-US" b="1" dirty="0"/>
          </a:p>
        </p:txBody>
      </p:sp>
      <p:sp>
        <p:nvSpPr>
          <p:cNvPr id="39" name="TextBox 38"/>
          <p:cNvSpPr txBox="1"/>
          <p:nvPr/>
        </p:nvSpPr>
        <p:spPr>
          <a:xfrm>
            <a:off x="6172200" y="2114550"/>
            <a:ext cx="5772150" cy="1200329"/>
          </a:xfrm>
          <a:prstGeom prst="rect">
            <a:avLst/>
          </a:prstGeom>
          <a:noFill/>
        </p:spPr>
        <p:txBody>
          <a:bodyPr wrap="square" rtlCol="0">
            <a:spAutoFit/>
          </a:bodyPr>
          <a:lstStyle/>
          <a:p>
            <a:r>
              <a:rPr lang="en-IN" b="1" dirty="0" smtClean="0">
                <a:latin typeface="Verdana" pitchFamily="34" charset="0"/>
              </a:rPr>
              <a:t> </a:t>
            </a:r>
          </a:p>
          <a:p>
            <a:pPr>
              <a:buFont typeface="Wingdings" pitchFamily="2" charset="2"/>
              <a:buChar char="Ø"/>
            </a:pPr>
            <a:endParaRPr lang="en-IN" b="1" dirty="0" smtClean="0">
              <a:latin typeface="Verdana" pitchFamily="34" charset="0"/>
            </a:endParaRPr>
          </a:p>
          <a:p>
            <a:endParaRPr lang="en-IN" b="1" dirty="0" smtClean="0">
              <a:latin typeface="Verdana" pitchFamily="34" charset="0"/>
            </a:endParaRPr>
          </a:p>
          <a:p>
            <a:endParaRPr lang="en-IN" b="1" dirty="0" smtClean="0">
              <a:latin typeface="Verdana" pitchFamily="34" charset="0"/>
            </a:endParaRPr>
          </a:p>
        </p:txBody>
      </p:sp>
      <p:pic>
        <p:nvPicPr>
          <p:cNvPr id="6" name="Picture 5" descr="IMG_20180716_145403"/>
          <p:cNvPicPr/>
          <p:nvPr/>
        </p:nvPicPr>
        <p:blipFill>
          <a:blip r:embed="rId2" r:link="rId3"/>
          <a:srcRect/>
          <a:stretch>
            <a:fillRect/>
          </a:stretch>
        </p:blipFill>
        <p:spPr bwMode="auto">
          <a:xfrm>
            <a:off x="561974" y="1771650"/>
            <a:ext cx="3629025" cy="4152900"/>
          </a:xfrm>
          <a:prstGeom prst="rect">
            <a:avLst/>
          </a:prstGeom>
          <a:noFill/>
          <a:ln w="9525">
            <a:noFill/>
            <a:miter lim="800000"/>
            <a:headEnd/>
            <a:tailEnd/>
          </a:ln>
        </p:spPr>
      </p:pic>
      <p:sp>
        <p:nvSpPr>
          <p:cNvPr id="7" name="Rectangle 6"/>
          <p:cNvSpPr/>
          <p:nvPr/>
        </p:nvSpPr>
        <p:spPr>
          <a:xfrm>
            <a:off x="4343400" y="2305050"/>
            <a:ext cx="7372350" cy="3693319"/>
          </a:xfrm>
          <a:prstGeom prst="rect">
            <a:avLst/>
          </a:prstGeom>
        </p:spPr>
        <p:txBody>
          <a:bodyPr wrap="square">
            <a:spAutoFit/>
          </a:bodyPr>
          <a:lstStyle/>
          <a:p>
            <a:pPr>
              <a:buFont typeface="Wingdings" pitchFamily="2" charset="2"/>
              <a:buChar char="ü"/>
            </a:pPr>
            <a:r>
              <a:rPr lang="en-IN" b="1" dirty="0" smtClean="0">
                <a:latin typeface="Verdana" pitchFamily="34" charset="0"/>
                <a:ea typeface="Verdana" pitchFamily="34" charset="0"/>
                <a:cs typeface="Verdana" pitchFamily="34" charset="0"/>
              </a:rPr>
              <a:t>RFID reader in Forklift will read Rack Tag &amp; Tea bag RFID tag </a:t>
            </a:r>
          </a:p>
          <a:p>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Rack wise inventory will be updated against  put away &amp; picking</a:t>
            </a:r>
          </a:p>
          <a:p>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Data validation while put away &amp; Picking</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Storage report &amp; Picking reports </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endParaRPr lang="en-IN" b="1" dirty="0" smtClean="0">
              <a:latin typeface="Verdana" pitchFamily="34" charset="0"/>
              <a:ea typeface="Verdana" pitchFamily="34" charset="0"/>
              <a:cs typeface="Verdana" pitchFamily="34" charset="0"/>
            </a:endParaRPr>
          </a:p>
          <a:p>
            <a:endParaRPr lang="en-IN" b="1" dirty="0" smtClean="0">
              <a:latin typeface="Verdana" pitchFamily="34" charset="0"/>
              <a:ea typeface="Verdana" pitchFamily="34" charset="0"/>
              <a:cs typeface="Verdana" pitchFamily="34" charset="0"/>
            </a:endParaRPr>
          </a:p>
          <a:p>
            <a:endParaRPr lang="en-IN" dirty="0"/>
          </a:p>
        </p:txBody>
      </p:sp>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843134" y="731905"/>
            <a:ext cx="9125325" cy="665285"/>
          </a:xfrm>
          <a:prstGeom prst="rect">
            <a:avLst/>
          </a:prstGeom>
        </p:spPr>
        <p:txBody>
          <a:bodyPr wrap="square" anchor="t"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Neris Thin" panose="00000300000000000000" pitchFamily="50" charset="0"/>
                <a:ea typeface="Gulim" pitchFamily="34" charset="-127"/>
                <a:cs typeface="+mj-cs"/>
              </a:rPr>
              <a:t>Packing Validation &amp; Product Search </a:t>
            </a:r>
            <a:endParaRPr kumimoji="0" lang="en-US" sz="4400" b="1" i="0" u="none" strike="noStrike" kern="1200" cap="none" spc="0" normalizeH="0" baseline="0" noProof="0" dirty="0">
              <a:ln>
                <a:noFill/>
              </a:ln>
              <a:solidFill>
                <a:schemeClr val="tx1">
                  <a:lumMod val="65000"/>
                  <a:lumOff val="35000"/>
                </a:schemeClr>
              </a:solidFill>
              <a:effectLst/>
              <a:uLnTx/>
              <a:uFillTx/>
              <a:latin typeface="Neris Thin" panose="00000300000000000000" pitchFamily="50" charset="0"/>
              <a:ea typeface="Gulim" pitchFamily="34" charset="-127"/>
              <a:cs typeface="+mj-cs"/>
            </a:endParaRPr>
          </a:p>
        </p:txBody>
      </p:sp>
      <p:sp>
        <p:nvSpPr>
          <p:cNvPr id="16" name="TextBox 15"/>
          <p:cNvSpPr txBox="1"/>
          <p:nvPr/>
        </p:nvSpPr>
        <p:spPr>
          <a:xfrm>
            <a:off x="609600" y="1752600"/>
            <a:ext cx="10325100" cy="4401205"/>
          </a:xfrm>
          <a:prstGeom prst="rect">
            <a:avLst/>
          </a:prstGeom>
          <a:noFill/>
        </p:spPr>
        <p:txBody>
          <a:bodyPr wrap="square" rtlCol="0">
            <a:spAutoFit/>
          </a:bodyPr>
          <a:lstStyle/>
          <a:p>
            <a:pPr lvl="0"/>
            <a:endParaRPr lang="en-IN" sz="2000" dirty="0" smtClean="0">
              <a:latin typeface="Verdana" pitchFamily="34" charset="0"/>
            </a:endParaRPr>
          </a:p>
          <a:p>
            <a:pPr lvl="0"/>
            <a:endParaRPr lang="en-IN" sz="2000" dirty="0" smtClean="0">
              <a:latin typeface="Verdana" pitchFamily="34" charset="0"/>
            </a:endParaRPr>
          </a:p>
          <a:p>
            <a:pPr>
              <a:buFont typeface="Wingdings" pitchFamily="2" charset="2"/>
              <a:buChar char="ü"/>
            </a:pPr>
            <a:r>
              <a:rPr lang="en-IN" sz="2000" dirty="0" smtClean="0">
                <a:latin typeface="Verdana" pitchFamily="34" charset="0"/>
              </a:rPr>
              <a:t>Validation in the time of packing using fixed</a:t>
            </a:r>
          </a:p>
          <a:p>
            <a:r>
              <a:rPr lang="en-IN" sz="2000" dirty="0" smtClean="0">
                <a:latin typeface="Verdana" pitchFamily="34" charset="0"/>
              </a:rPr>
              <a:t> RFID reader</a:t>
            </a:r>
          </a:p>
          <a:p>
            <a:pPr>
              <a:buFont typeface="Wingdings" pitchFamily="2" charset="2"/>
              <a:buChar char="ü"/>
            </a:pPr>
            <a:endParaRPr lang="en-IN" sz="2000" dirty="0" smtClean="0">
              <a:latin typeface="Verdana" pitchFamily="34" charset="0"/>
            </a:endParaRPr>
          </a:p>
          <a:p>
            <a:pPr lvl="0">
              <a:buFont typeface="Wingdings" pitchFamily="2" charset="2"/>
              <a:buChar char="ü"/>
            </a:pPr>
            <a:r>
              <a:rPr lang="en-IN" sz="2000" dirty="0" smtClean="0">
                <a:latin typeface="Verdana" pitchFamily="34" charset="0"/>
              </a:rPr>
              <a:t>Pallet &amp; Big Tea bag RFID tag verification </a:t>
            </a:r>
          </a:p>
          <a:p>
            <a:pPr lvl="0"/>
            <a:endParaRPr lang="en-IN" sz="2000" dirty="0" smtClean="0">
              <a:latin typeface="Verdana" pitchFamily="34" charset="0"/>
            </a:endParaRPr>
          </a:p>
          <a:p>
            <a:pPr lvl="0">
              <a:buFont typeface="Wingdings" pitchFamily="2" charset="2"/>
              <a:buChar char="ü"/>
            </a:pPr>
            <a:r>
              <a:rPr lang="en-IN" sz="2000" dirty="0" smtClean="0">
                <a:latin typeface="Verdana" pitchFamily="34" charset="0"/>
              </a:rPr>
              <a:t>Hotter Alarm for mismatch</a:t>
            </a:r>
          </a:p>
          <a:p>
            <a:pPr lvl="0"/>
            <a:endParaRPr lang="en-IN" sz="2000" dirty="0" smtClean="0">
              <a:latin typeface="Verdana" pitchFamily="34" charset="0"/>
            </a:endParaRPr>
          </a:p>
          <a:p>
            <a:pPr lvl="0">
              <a:buFont typeface="Wingdings" pitchFamily="2" charset="2"/>
              <a:buChar char="ü"/>
            </a:pPr>
            <a:r>
              <a:rPr lang="en-IN" sz="2000" dirty="0" smtClean="0">
                <a:latin typeface="Verdana" pitchFamily="34" charset="0"/>
              </a:rPr>
              <a:t>Portable reader for RFID Bag Searching</a:t>
            </a:r>
          </a:p>
          <a:p>
            <a:pPr lvl="0">
              <a:buFont typeface="Wingdings" pitchFamily="2" charset="2"/>
              <a:buChar char="ü"/>
            </a:pPr>
            <a:endParaRPr lang="en-IN" sz="2000" dirty="0" smtClean="0">
              <a:latin typeface="Verdana" pitchFamily="34" charset="0"/>
            </a:endParaRPr>
          </a:p>
          <a:p>
            <a:pPr lvl="0">
              <a:buFont typeface="Wingdings" pitchFamily="2" charset="2"/>
              <a:buChar char="ü"/>
            </a:pPr>
            <a:r>
              <a:rPr lang="en-IN" sz="2000" dirty="0" smtClean="0">
                <a:latin typeface="Verdana" pitchFamily="34" charset="0"/>
              </a:rPr>
              <a:t>Sound notification while product searching  </a:t>
            </a:r>
          </a:p>
          <a:p>
            <a:pPr lvl="0">
              <a:buFont typeface="Wingdings" pitchFamily="2" charset="2"/>
              <a:buChar char="ü"/>
            </a:pPr>
            <a:endParaRPr lang="en-IN" sz="2000" dirty="0" smtClean="0">
              <a:latin typeface="Verdana" pitchFamily="34" charset="0"/>
            </a:endParaRPr>
          </a:p>
          <a:p>
            <a:pPr lvl="0">
              <a:buFont typeface="Wingdings" pitchFamily="2" charset="2"/>
              <a:buChar char="ü"/>
            </a:pPr>
            <a:endParaRPr lang="en-IN" sz="2000" dirty="0" smtClean="0">
              <a:latin typeface="Verdan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561263" y="4103688"/>
            <a:ext cx="4040187" cy="1889125"/>
          </a:xfrm>
          <a:prstGeom prst="rect">
            <a:avLst/>
          </a:prstGeom>
          <a:noFill/>
          <a:ln w="9525">
            <a:noFill/>
            <a:miter lim="800000"/>
            <a:headEnd/>
            <a:tailEnd/>
          </a:ln>
          <a:effectLst/>
        </p:spPr>
      </p:pic>
      <p:pic>
        <p:nvPicPr>
          <p:cNvPr id="5" name="Picture 4" descr="IMG_20180716_140814"/>
          <p:cNvPicPr/>
          <p:nvPr/>
        </p:nvPicPr>
        <p:blipFill>
          <a:blip r:embed="rId3" r:link="rId4"/>
          <a:srcRect/>
          <a:stretch>
            <a:fillRect/>
          </a:stretch>
        </p:blipFill>
        <p:spPr bwMode="auto">
          <a:xfrm>
            <a:off x="7567613" y="2095500"/>
            <a:ext cx="4033837" cy="1943100"/>
          </a:xfrm>
          <a:prstGeom prst="rect">
            <a:avLst/>
          </a:prstGeom>
          <a:noFill/>
          <a:ln w="9525">
            <a:noFill/>
            <a:miter lim="800000"/>
            <a:headEnd/>
            <a:tailEnd/>
          </a:ln>
        </p:spPr>
      </p:pic>
    </p:spTree>
    <p:extLst>
      <p:ext uri="{BB962C8B-B14F-4D97-AF65-F5344CB8AC3E}">
        <p14:creationId xmlns:p14="http://schemas.microsoft.com/office/powerpoint/2010/main" val="39590101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Tea Bag Packing section</a:t>
            </a: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2082361590"/>
              </p:ext>
            </p:extLst>
          </p:nvPr>
        </p:nvGraphicFramePr>
        <p:xfrm>
          <a:off x="-6" y="1867442"/>
          <a:ext cx="10786539" cy="3872493"/>
        </p:xfrm>
        <a:graphic>
          <a:graphicData uri="http://schemas.openxmlformats.org/drawingml/2006/table">
            <a:tbl>
              <a:tblPr/>
              <a:tblGrid>
                <a:gridCol w="630767"/>
                <a:gridCol w="630767"/>
                <a:gridCol w="630767"/>
                <a:gridCol w="630767"/>
                <a:gridCol w="630767"/>
                <a:gridCol w="63500"/>
                <a:gridCol w="630767"/>
                <a:gridCol w="630767"/>
                <a:gridCol w="630767"/>
                <a:gridCol w="630767"/>
                <a:gridCol w="630767"/>
                <a:gridCol w="630767"/>
                <a:gridCol w="630767"/>
                <a:gridCol w="630767"/>
                <a:gridCol w="630767"/>
                <a:gridCol w="630767"/>
                <a:gridCol w="584916"/>
                <a:gridCol w="676618"/>
              </a:tblGrid>
              <a:tr h="203589">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97566">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n-IN"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03589">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bl>
          </a:graphicData>
        </a:graphic>
      </p:graphicFrame>
      <p:sp>
        <p:nvSpPr>
          <p:cNvPr id="5" name="AutoShape 1" descr="blob:https://web.whatsapp.com/8d43eb7e-7a23-4d1e-92e2-379b46804793"/>
          <p:cNvSpPr>
            <a:spLocks noChangeAspect="1" noChangeArrowheads="1"/>
          </p:cNvSpPr>
          <p:nvPr/>
        </p:nvSpPr>
        <p:spPr bwMode="auto">
          <a:xfrm>
            <a:off x="5706383" y="3981450"/>
            <a:ext cx="313417" cy="304800"/>
          </a:xfrm>
          <a:prstGeom prst="rect">
            <a:avLst/>
          </a:prstGeom>
          <a:noFill/>
        </p:spPr>
        <p:txBody>
          <a:bodyPr/>
          <a:lstStyle/>
          <a:p>
            <a:endParaRPr lang="en-IN"/>
          </a:p>
        </p:txBody>
      </p:sp>
      <p:pic>
        <p:nvPicPr>
          <p:cNvPr id="6" name="Picture 5"/>
          <p:cNvPicPr>
            <a:picLocks noChangeAspect="1" noChangeArrowheads="1"/>
          </p:cNvPicPr>
          <p:nvPr/>
        </p:nvPicPr>
        <p:blipFill>
          <a:blip r:embed="rId2"/>
          <a:srcRect/>
          <a:stretch>
            <a:fillRect/>
          </a:stretch>
        </p:blipFill>
        <p:spPr bwMode="auto">
          <a:xfrm>
            <a:off x="5174623" y="1847388"/>
            <a:ext cx="2367014" cy="2753187"/>
          </a:xfrm>
          <a:prstGeom prst="rect">
            <a:avLst/>
          </a:prstGeom>
          <a:noFill/>
          <a:ln w="1">
            <a:noFill/>
            <a:miter lim="800000"/>
            <a:headEnd/>
            <a:tailEnd type="none" w="med" len="med"/>
          </a:ln>
          <a:effectLst/>
        </p:spPr>
      </p:pic>
      <p:pic>
        <p:nvPicPr>
          <p:cNvPr id="7" name="Picture 6" descr="165681652.jpg"/>
          <p:cNvPicPr>
            <a:picLocks noChangeAspect="1"/>
          </p:cNvPicPr>
          <p:nvPr/>
        </p:nvPicPr>
        <p:blipFill>
          <a:blip r:embed="rId3" cstate="print"/>
          <a:stretch>
            <a:fillRect/>
          </a:stretch>
        </p:blipFill>
        <p:spPr>
          <a:xfrm>
            <a:off x="431164" y="2695575"/>
            <a:ext cx="1762971" cy="1412875"/>
          </a:xfrm>
          <a:prstGeom prst="rect">
            <a:avLst/>
          </a:prstGeom>
        </p:spPr>
      </p:pic>
      <p:pic>
        <p:nvPicPr>
          <p:cNvPr id="8" name="Picture 7" descr="reader.PNG"/>
          <p:cNvPicPr>
            <a:picLocks noChangeAspect="1"/>
          </p:cNvPicPr>
          <p:nvPr/>
        </p:nvPicPr>
        <p:blipFill>
          <a:blip r:embed="rId4"/>
          <a:stretch>
            <a:fillRect/>
          </a:stretch>
        </p:blipFill>
        <p:spPr>
          <a:xfrm>
            <a:off x="4437187" y="2669314"/>
            <a:ext cx="723144" cy="866775"/>
          </a:xfrm>
          <a:prstGeom prst="rect">
            <a:avLst/>
          </a:prstGeom>
        </p:spPr>
      </p:pic>
      <p:sp>
        <p:nvSpPr>
          <p:cNvPr id="9" name="TextBox 15"/>
          <p:cNvSpPr txBox="1"/>
          <p:nvPr/>
        </p:nvSpPr>
        <p:spPr>
          <a:xfrm>
            <a:off x="3944155" y="3554413"/>
            <a:ext cx="1178131"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solidFill>
                  <a:schemeClr val="tx1"/>
                </a:solidFill>
                <a:latin typeface="+mn-lt"/>
                <a:ea typeface="+mn-ea"/>
                <a:cs typeface="+mn-cs"/>
              </a:rPr>
              <a:t>RFID READER</a:t>
            </a:r>
            <a:endParaRPr lang="en-US" sz="1400" b="1" dirty="0"/>
          </a:p>
        </p:txBody>
      </p:sp>
      <p:sp>
        <p:nvSpPr>
          <p:cNvPr id="10" name="Rounded Rectangle 9"/>
          <p:cNvSpPr/>
          <p:nvPr/>
        </p:nvSpPr>
        <p:spPr>
          <a:xfrm>
            <a:off x="2194135" y="2914650"/>
            <a:ext cx="976093" cy="1171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t>1. Blend</a:t>
            </a:r>
            <a:r>
              <a:rPr lang="en-US" sz="1400" b="1" baseline="0" dirty="0"/>
              <a:t> Name</a:t>
            </a:r>
            <a:endParaRPr lang="en-US" sz="1400" b="1" dirty="0"/>
          </a:p>
        </p:txBody>
      </p:sp>
      <p:sp>
        <p:nvSpPr>
          <p:cNvPr id="11" name="Right Arrow 10"/>
          <p:cNvSpPr/>
          <p:nvPr/>
        </p:nvSpPr>
        <p:spPr>
          <a:xfrm flipV="1">
            <a:off x="3314255" y="2952751"/>
            <a:ext cx="1005546" cy="32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pic>
        <p:nvPicPr>
          <p:cNvPr id="12" name="Picture 11" descr="Server-Transparent.png"/>
          <p:cNvPicPr>
            <a:picLocks noChangeAspect="1"/>
          </p:cNvPicPr>
          <p:nvPr/>
        </p:nvPicPr>
        <p:blipFill>
          <a:blip r:embed="rId5" cstate="print"/>
          <a:stretch>
            <a:fillRect/>
          </a:stretch>
        </p:blipFill>
        <p:spPr>
          <a:xfrm>
            <a:off x="8368706" y="2692401"/>
            <a:ext cx="1095826" cy="1222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ight Arrow 12"/>
          <p:cNvSpPr/>
          <p:nvPr/>
        </p:nvSpPr>
        <p:spPr>
          <a:xfrm>
            <a:off x="7593974" y="3223981"/>
            <a:ext cx="585255" cy="1368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100"/>
          </a:p>
        </p:txBody>
      </p:sp>
      <p:sp>
        <p:nvSpPr>
          <p:cNvPr id="14" name="TextBox 21"/>
          <p:cNvSpPr txBox="1"/>
          <p:nvPr/>
        </p:nvSpPr>
        <p:spPr>
          <a:xfrm>
            <a:off x="8179230" y="4087813"/>
            <a:ext cx="1582956" cy="3111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i="0" u="none" dirty="0">
                <a:solidFill>
                  <a:schemeClr val="tx1"/>
                </a:solidFill>
                <a:latin typeface="+mn-lt"/>
                <a:ea typeface="+mn-ea"/>
                <a:cs typeface="+mn-cs"/>
              </a:rPr>
              <a:t>STALLION</a:t>
            </a:r>
            <a:r>
              <a:rPr lang="en-US" sz="1400" b="1" i="0" u="none" baseline="0" dirty="0">
                <a:solidFill>
                  <a:schemeClr val="tx1"/>
                </a:solidFill>
                <a:latin typeface="+mn-lt"/>
                <a:ea typeface="+mn-ea"/>
                <a:cs typeface="+mn-cs"/>
              </a:rPr>
              <a:t> </a:t>
            </a:r>
            <a:r>
              <a:rPr lang="en-US" sz="1400" b="1" i="0" u="none" dirty="0">
                <a:solidFill>
                  <a:schemeClr val="tx1"/>
                </a:solidFill>
                <a:latin typeface="+mn-lt"/>
                <a:ea typeface="+mn-ea"/>
                <a:cs typeface="+mn-cs"/>
              </a:rPr>
              <a:t> SERVER</a:t>
            </a:r>
            <a:endParaRPr lang="en-IN" sz="1400" b="1" i="0" u="none" dirty="0"/>
          </a:p>
        </p:txBody>
      </p:sp>
      <p:sp>
        <p:nvSpPr>
          <p:cNvPr id="15" name="TextBox 22"/>
          <p:cNvSpPr txBox="1"/>
          <p:nvPr/>
        </p:nvSpPr>
        <p:spPr>
          <a:xfrm>
            <a:off x="8454109" y="3402013"/>
            <a:ext cx="899441" cy="3111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solidFill>
                  <a:schemeClr val="tx1"/>
                </a:solidFill>
                <a:latin typeface="+mn-lt"/>
                <a:ea typeface="+mn-ea"/>
                <a:cs typeface="+mn-cs"/>
              </a:rPr>
              <a:t>DATA</a:t>
            </a:r>
            <a:endParaRPr lang="en-IN" sz="1400" b="1"/>
          </a:p>
        </p:txBody>
      </p:sp>
      <p:pic>
        <p:nvPicPr>
          <p:cNvPr id="16" name="Picture 15" descr="report-icon.gif"/>
          <p:cNvPicPr>
            <a:picLocks noChangeAspect="1"/>
          </p:cNvPicPr>
          <p:nvPr/>
        </p:nvPicPr>
        <p:blipFill>
          <a:blip r:embed="rId6"/>
          <a:stretch>
            <a:fillRect/>
          </a:stretch>
        </p:blipFill>
        <p:spPr>
          <a:xfrm>
            <a:off x="11049267" y="3059113"/>
            <a:ext cx="914133" cy="990600"/>
          </a:xfrm>
          <a:prstGeom prst="rect">
            <a:avLst/>
          </a:prstGeom>
        </p:spPr>
      </p:pic>
      <p:sp>
        <p:nvSpPr>
          <p:cNvPr id="17" name="Left Arrow 16"/>
          <p:cNvSpPr/>
          <p:nvPr/>
        </p:nvSpPr>
        <p:spPr>
          <a:xfrm>
            <a:off x="10638852" y="3278188"/>
            <a:ext cx="367286"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8" name="Right Arrow 17"/>
          <p:cNvSpPr/>
          <p:nvPr/>
        </p:nvSpPr>
        <p:spPr>
          <a:xfrm>
            <a:off x="10686342" y="3559175"/>
            <a:ext cx="372183" cy="233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9" name="TextBox 26"/>
          <p:cNvSpPr txBox="1"/>
          <p:nvPr/>
        </p:nvSpPr>
        <p:spPr>
          <a:xfrm>
            <a:off x="11101603" y="4049713"/>
            <a:ext cx="1204697" cy="3111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i="0" u="none" baseline="0" dirty="0">
                <a:solidFill>
                  <a:schemeClr val="tx1"/>
                </a:solidFill>
                <a:latin typeface="+mn-lt"/>
                <a:ea typeface="+mn-ea"/>
                <a:cs typeface="+mn-cs"/>
              </a:rPr>
              <a:t> REPORTS</a:t>
            </a:r>
            <a:endParaRPr lang="en-IN" sz="1400" b="1" i="0" u="none" dirty="0"/>
          </a:p>
        </p:txBody>
      </p:sp>
      <p:sp>
        <p:nvSpPr>
          <p:cNvPr id="20" name="TextBox 27"/>
          <p:cNvSpPr txBox="1"/>
          <p:nvPr/>
        </p:nvSpPr>
        <p:spPr>
          <a:xfrm>
            <a:off x="690734" y="4957999"/>
            <a:ext cx="11313034" cy="83099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IN" sz="1600" b="1" dirty="0">
                <a:solidFill>
                  <a:schemeClr val="tx1"/>
                </a:solidFill>
                <a:latin typeface="+mn-lt"/>
                <a:ea typeface="+mn-ea"/>
                <a:cs typeface="+mn-cs"/>
              </a:rPr>
              <a:t>AT</a:t>
            </a:r>
            <a:r>
              <a:rPr lang="en-IN" sz="1600" b="1" baseline="0" dirty="0">
                <a:solidFill>
                  <a:schemeClr val="tx1"/>
                </a:solidFill>
                <a:latin typeface="+mn-lt"/>
                <a:ea typeface="+mn-ea"/>
                <a:cs typeface="+mn-cs"/>
              </a:rPr>
              <a:t> THE TIME OF PACKING SKU.RFID FIXED READERS WILL BE INSTALLED IN EACH HOPPER AREA.USER WILL SELECT OR ENTER THE REQUIRED BLEND NAME AND WILL PRESS THE START BUTTON.WHILE PACKING ,THE FIXED READER WILL READ THE </a:t>
            </a:r>
            <a:r>
              <a:rPr lang="en-IN" sz="1600" b="1" baseline="0" dirty="0" smtClean="0">
                <a:solidFill>
                  <a:schemeClr val="tx1"/>
                </a:solidFill>
                <a:latin typeface="+mn-lt"/>
                <a:ea typeface="+mn-ea"/>
                <a:cs typeface="+mn-cs"/>
              </a:rPr>
              <a:t>BIG TEA </a:t>
            </a:r>
            <a:r>
              <a:rPr lang="en-IN" sz="1600" b="1" baseline="0" dirty="0">
                <a:solidFill>
                  <a:schemeClr val="tx1"/>
                </a:solidFill>
                <a:latin typeface="+mn-lt"/>
                <a:ea typeface="+mn-ea"/>
                <a:cs typeface="+mn-cs"/>
              </a:rPr>
              <a:t>BAG RFID TAG AND WILL VALIDATE.IF BOTH  DATA DOESN'T  MATCHES THEN AN BUZZER </a:t>
            </a:r>
            <a:r>
              <a:rPr lang="en-IN" sz="1600" b="1" baseline="0" dirty="0" smtClean="0">
                <a:solidFill>
                  <a:schemeClr val="tx1"/>
                </a:solidFill>
                <a:latin typeface="+mn-lt"/>
                <a:ea typeface="+mn-ea"/>
                <a:cs typeface="+mn-cs"/>
              </a:rPr>
              <a:t>WITH  </a:t>
            </a:r>
            <a:r>
              <a:rPr lang="en-IN" sz="1600" b="1" baseline="0">
                <a:solidFill>
                  <a:schemeClr val="tx1"/>
                </a:solidFill>
                <a:latin typeface="+mn-lt"/>
                <a:ea typeface="+mn-ea"/>
                <a:cs typeface="+mn-cs"/>
              </a:rPr>
              <a:t>HOOTER </a:t>
            </a:r>
            <a:r>
              <a:rPr lang="en-IN" sz="1600" b="1" baseline="0" smtClean="0">
                <a:solidFill>
                  <a:schemeClr val="tx1"/>
                </a:solidFill>
                <a:latin typeface="+mn-lt"/>
                <a:ea typeface="+mn-ea"/>
                <a:cs typeface="+mn-cs"/>
              </a:rPr>
              <a:t>LIGHT WILL </a:t>
            </a:r>
            <a:r>
              <a:rPr lang="en-IN" sz="1600" b="1" baseline="0" dirty="0">
                <a:solidFill>
                  <a:schemeClr val="tx1"/>
                </a:solidFill>
                <a:latin typeface="+mn-lt"/>
                <a:ea typeface="+mn-ea"/>
                <a:cs typeface="+mn-cs"/>
              </a:rPr>
              <a:t>BLOW ALARM.</a:t>
            </a:r>
            <a:endParaRPr lang="en-US" sz="1600" b="1" dirty="0"/>
          </a:p>
        </p:txBody>
      </p:sp>
      <p:pic>
        <p:nvPicPr>
          <p:cNvPr id="21" name="Picture 20" descr="url.png"/>
          <p:cNvPicPr>
            <a:picLocks noChangeAspect="1"/>
          </p:cNvPicPr>
          <p:nvPr/>
        </p:nvPicPr>
        <p:blipFill>
          <a:blip r:embed="rId7"/>
          <a:stretch>
            <a:fillRect/>
          </a:stretch>
        </p:blipFill>
        <p:spPr>
          <a:xfrm>
            <a:off x="6062478" y="2833688"/>
            <a:ext cx="610510" cy="225425"/>
          </a:xfrm>
          <a:prstGeom prst="rect">
            <a:avLst/>
          </a:prstGeom>
        </p:spPr>
      </p:pic>
      <p:sp>
        <p:nvSpPr>
          <p:cNvPr id="22" name="TextBox 29"/>
          <p:cNvSpPr txBox="1"/>
          <p:nvPr/>
        </p:nvSpPr>
        <p:spPr>
          <a:xfrm>
            <a:off x="5941620" y="3078261"/>
            <a:ext cx="1156342"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solidFill>
                  <a:schemeClr val="tx1"/>
                </a:solidFill>
                <a:latin typeface="+mn-lt"/>
                <a:ea typeface="+mn-ea"/>
                <a:cs typeface="+mn-cs"/>
              </a:rPr>
              <a:t>RFID</a:t>
            </a:r>
            <a:r>
              <a:rPr lang="en-US" sz="1400" b="1" baseline="0" dirty="0">
                <a:solidFill>
                  <a:schemeClr val="tx1"/>
                </a:solidFill>
                <a:latin typeface="+mn-lt"/>
                <a:ea typeface="+mn-ea"/>
                <a:cs typeface="+mn-cs"/>
              </a:rPr>
              <a:t> TAG</a:t>
            </a:r>
            <a:endParaRPr lang="en-IN" sz="1400" b="1" dirty="0"/>
          </a:p>
        </p:txBody>
      </p:sp>
      <p:pic>
        <p:nvPicPr>
          <p:cNvPr id="23" name="Picture 22"/>
          <p:cNvPicPr>
            <a:picLocks noChangeAspect="1"/>
          </p:cNvPicPr>
          <p:nvPr/>
        </p:nvPicPr>
        <p:blipFill>
          <a:blip r:embed="rId8"/>
          <a:stretch>
            <a:fillRect/>
          </a:stretch>
        </p:blipFill>
        <p:spPr>
          <a:xfrm>
            <a:off x="10135673" y="2502089"/>
            <a:ext cx="503179" cy="1544637"/>
          </a:xfrm>
          <a:prstGeom prst="rect">
            <a:avLst/>
          </a:prstGeom>
        </p:spPr>
      </p:pic>
      <p:sp>
        <p:nvSpPr>
          <p:cNvPr id="24" name="Right Arrow 23"/>
          <p:cNvSpPr/>
          <p:nvPr/>
        </p:nvSpPr>
        <p:spPr>
          <a:xfrm>
            <a:off x="9587302" y="3276251"/>
            <a:ext cx="585255" cy="1368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100"/>
          </a:p>
        </p:txBody>
      </p:sp>
      <p:sp>
        <p:nvSpPr>
          <p:cNvPr id="25" name="Rectangle 24"/>
          <p:cNvSpPr/>
          <p:nvPr/>
        </p:nvSpPr>
        <p:spPr>
          <a:xfrm>
            <a:off x="9993549" y="4034873"/>
            <a:ext cx="772020" cy="49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chemeClr val="tx1"/>
                </a:solidFill>
              </a:rPr>
              <a:t>BUZZER LIGHT</a:t>
            </a:r>
            <a:endParaRPr lang="en-IN" sz="1400" b="1" dirty="0">
              <a:solidFill>
                <a:schemeClr val="tx1"/>
              </a:solidFill>
            </a:endParaRPr>
          </a:p>
        </p:txBody>
      </p:sp>
    </p:spTree>
    <p:extLst>
      <p:ext uri="{BB962C8B-B14F-4D97-AF65-F5344CB8AC3E}">
        <p14:creationId xmlns:p14="http://schemas.microsoft.com/office/powerpoint/2010/main" val="321380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912" y="579505"/>
            <a:ext cx="12034242" cy="665285"/>
          </a:xfrm>
        </p:spPr>
        <p:txBody>
          <a:bodyPr/>
          <a:lstStyle/>
          <a:p>
            <a:r>
              <a:rPr lang="en-US" b="1" dirty="0" smtClean="0"/>
              <a:t>Benefits of RFID Tracking</a:t>
            </a:r>
            <a:r>
              <a:rPr lang="en-US" dirty="0"/>
              <a:t/>
            </a:r>
            <a:br>
              <a:rPr lang="en-US" dirty="0"/>
            </a:br>
            <a:endParaRPr lang="en-IN" dirty="0"/>
          </a:p>
        </p:txBody>
      </p:sp>
      <p:sp>
        <p:nvSpPr>
          <p:cNvPr id="4" name="Rectangle 3"/>
          <p:cNvSpPr/>
          <p:nvPr/>
        </p:nvSpPr>
        <p:spPr>
          <a:xfrm>
            <a:off x="6890198" y="1910074"/>
            <a:ext cx="4391695" cy="3754874"/>
          </a:xfrm>
          <a:prstGeom prst="rect">
            <a:avLst/>
          </a:prstGeom>
        </p:spPr>
        <p:txBody>
          <a:bodyPr wrap="square">
            <a:spAutoFit/>
          </a:bodyPr>
          <a:lstStyle/>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Increases </a:t>
            </a:r>
            <a:r>
              <a:rPr lang="en-IN" sz="2000" b="1" dirty="0">
                <a:latin typeface="Verdana" panose="020B0604030504040204" pitchFamily="34" charset="0"/>
                <a:ea typeface="Verdana" panose="020B0604030504040204" pitchFamily="34" charset="0"/>
              </a:rPr>
              <a:t>asset </a:t>
            </a:r>
            <a:r>
              <a:rPr lang="en-IN" sz="2000" b="1" dirty="0" smtClean="0">
                <a:latin typeface="Verdana" panose="020B0604030504040204" pitchFamily="34" charset="0"/>
                <a:ea typeface="Verdana" panose="020B0604030504040204" pitchFamily="34" charset="0"/>
              </a:rPr>
              <a:t>visibility</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Eliminates </a:t>
            </a:r>
            <a:r>
              <a:rPr lang="en-IN" sz="2000" b="1" dirty="0">
                <a:latin typeface="Verdana" panose="020B0604030504040204" pitchFamily="34" charset="0"/>
                <a:ea typeface="Verdana" panose="020B0604030504040204" pitchFamily="34" charset="0"/>
              </a:rPr>
              <a:t>any delay in product deliveries</a:t>
            </a:r>
          </a:p>
          <a:p>
            <a:pPr marL="285750" indent="-285750" fontAlgn="base">
              <a:buFont typeface="Wingdings" panose="05000000000000000000" pitchFamily="2" charset="2"/>
              <a:buChar char="ü"/>
            </a:pPr>
            <a:r>
              <a:rPr lang="en-IN" sz="2000" b="1" dirty="0">
                <a:latin typeface="Verdana" panose="020B0604030504040204" pitchFamily="34" charset="0"/>
                <a:ea typeface="Verdana" panose="020B0604030504040204" pitchFamily="34" charset="0"/>
              </a:rPr>
              <a:t>M</a:t>
            </a:r>
            <a:r>
              <a:rPr lang="en-IN" sz="2000" b="1" dirty="0" smtClean="0">
                <a:latin typeface="Verdana" panose="020B0604030504040204" pitchFamily="34" charset="0"/>
                <a:ea typeface="Verdana" panose="020B0604030504040204" pitchFamily="34" charset="0"/>
              </a:rPr>
              <a:t>itigates loss </a:t>
            </a:r>
            <a:r>
              <a:rPr lang="en-IN" sz="2000" b="1" dirty="0">
                <a:latin typeface="Verdana" panose="020B0604030504040204" pitchFamily="34" charset="0"/>
                <a:ea typeface="Verdana" panose="020B0604030504040204" pitchFamily="34" charset="0"/>
              </a:rPr>
              <a:t>and risk</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Reduces labour </a:t>
            </a:r>
            <a:r>
              <a:rPr lang="en-IN" sz="2000" b="1" dirty="0">
                <a:latin typeface="Verdana" panose="020B0604030504040204" pitchFamily="34" charset="0"/>
                <a:ea typeface="Verdana" panose="020B0604030504040204" pitchFamily="34" charset="0"/>
              </a:rPr>
              <a:t>costs and increases productivity</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Quick, Precise Identification for Inventory</a:t>
            </a:r>
            <a:endParaRPr lang="en-IN" sz="2000" b="1" dirty="0">
              <a:latin typeface="Verdana" panose="020B0604030504040204" pitchFamily="34" charset="0"/>
              <a:ea typeface="Verdana" panose="020B0604030504040204" pitchFamily="34" charset="0"/>
            </a:endParaRP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Live Accurate Database</a:t>
            </a:r>
            <a:endParaRPr lang="en-IN" sz="2000" b="1" dirty="0">
              <a:latin typeface="Verdana" panose="020B0604030504040204" pitchFamily="34" charset="0"/>
              <a:ea typeface="Verdana" panose="020B0604030504040204" pitchFamily="34" charset="0"/>
            </a:endParaRP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Faster Distribution</a:t>
            </a:r>
            <a:endParaRPr lang="en-IN" sz="2000" b="1" dirty="0">
              <a:latin typeface="Verdana" panose="020B0604030504040204" pitchFamily="34" charset="0"/>
              <a:ea typeface="Verdana" panose="020B0604030504040204" pitchFamily="34" charset="0"/>
            </a:endParaRPr>
          </a:p>
          <a:p>
            <a:pPr fontAlgn="base"/>
            <a:endParaRPr lang="en-IN" b="1" i="0" dirty="0">
              <a:solidFill>
                <a:srgbClr val="000000"/>
              </a:solidFill>
              <a:effectLst/>
              <a:latin typeface="Helvetica Neue"/>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460" y="1789649"/>
            <a:ext cx="5228825" cy="3763009"/>
          </a:xfrm>
          <a:prstGeom prst="rect">
            <a:avLst/>
          </a:prstGeom>
        </p:spPr>
      </p:pic>
    </p:spTree>
    <p:extLst>
      <p:ext uri="{BB962C8B-B14F-4D97-AF65-F5344CB8AC3E}">
        <p14:creationId xmlns:p14="http://schemas.microsoft.com/office/powerpoint/2010/main" val="2636609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4808</TotalTime>
  <Words>566</Words>
  <Application>Microsoft Office PowerPoint</Application>
  <PresentationFormat>Widescreen</PresentationFormat>
  <Paragraphs>839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Bebas Neue</vt:lpstr>
      <vt:lpstr>Calibri</vt:lpstr>
      <vt:lpstr>Gulim</vt:lpstr>
      <vt:lpstr>Helvetica Neue</vt:lpstr>
      <vt:lpstr>Neris Black</vt:lpstr>
      <vt:lpstr>Neris Thin</vt:lpstr>
      <vt:lpstr>Times New Roman</vt:lpstr>
      <vt:lpstr>Verdana</vt:lpstr>
      <vt:lpstr>Wingdings</vt:lpstr>
      <vt:lpstr>Office Theme</vt:lpstr>
      <vt:lpstr>PowerPoint Presentation</vt:lpstr>
      <vt:lpstr>PowerPoint Presentation</vt:lpstr>
      <vt:lpstr>Overall Solution</vt:lpstr>
      <vt:lpstr>Assigning Product</vt:lpstr>
      <vt:lpstr>Tea Bag Filling Section</vt:lpstr>
      <vt:lpstr>Put Away &amp; Picking of Tea  bag from Rack </vt:lpstr>
      <vt:lpstr>PowerPoint Presentation</vt:lpstr>
      <vt:lpstr>Tea Bag Packing section</vt:lpstr>
      <vt:lpstr>Benefits of RFID Tracking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Windows User</cp:lastModifiedBy>
  <cp:revision>493</cp:revision>
  <dcterms:created xsi:type="dcterms:W3CDTF">2015-03-18T02:45:57Z</dcterms:created>
  <dcterms:modified xsi:type="dcterms:W3CDTF">2020-01-02T07:38:26Z</dcterms:modified>
</cp:coreProperties>
</file>